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media/image1.png" ContentType="image/png"/>
  <Override PartName="/ppt/media/image31.png" ContentType="image/png"/>
  <Override PartName="/ppt/media/image7.jpeg" ContentType="image/jpeg"/>
  <Override PartName="/ppt/media/image2.jpeg" ContentType="image/jpeg"/>
  <Override PartName="/ppt/media/image3.jpeg" ContentType="image/jpeg"/>
  <Override PartName="/ppt/media/image4.jpeg" ContentType="image/jpeg"/>
  <Override PartName="/ppt/media/image11.png" ContentType="image/png"/>
  <Override PartName="/ppt/media/image5.jpeg" ContentType="image/jpeg"/>
  <Override PartName="/ppt/media/image6.jpeg" ContentType="image/jpeg"/>
  <Override PartName="/ppt/media/image21.png" ContentType="image/png"/>
  <Override PartName="/ppt/media/image8.jpeg" ContentType="image/jpeg"/>
  <Override PartName="/ppt/media/image9.jpeg" ContentType="image/jpeg"/>
  <Override PartName="/ppt/media/image10.jpeg" ContentType="image/jpeg"/>
  <Override PartName="/ppt/media/image12.png" ContentType="image/png"/>
  <Override PartName="/ppt/media/image13.png" ContentType="image/png"/>
  <Override PartName="/ppt/media/image14.png" ContentType="image/png"/>
  <Override PartName="/ppt/media/image15.jpeg" ContentType="image/jpeg"/>
  <Override PartName="/ppt/media/image16.jpeg" ContentType="image/jpeg"/>
  <Override PartName="/ppt/media/image17.png" ContentType="image/png"/>
  <Override PartName="/ppt/media/image24.jpeg" ContentType="image/jpeg"/>
  <Override PartName="/ppt/media/image18.png" ContentType="image/png"/>
  <Override PartName="/ppt/media/image19.png" ContentType="image/png"/>
  <Override PartName="/ppt/media/image20.png" ContentType="image/png"/>
  <Override PartName="/ppt/media/image22.jpeg" ContentType="image/jpeg"/>
  <Override PartName="/ppt/media/image23.png" ContentType="image/png"/>
  <Override PartName="/ppt/media/image25.jpeg" ContentType="image/jpeg"/>
  <Override PartName="/ppt/media/image27.png" ContentType="image/png"/>
  <Override PartName="/ppt/media/image26.png" ContentType="image/png"/>
  <Override PartName="/ppt/media/image28.png" ContentType="image/png"/>
  <Override PartName="/ppt/media/image29.png" ContentType="image/png"/>
  <Override PartName="/ppt/media/image30.png" ContentType="image/png"/>
  <Override PartName="/ppt/media/image32.png" ContentType="image/png"/>
  <Override PartName="/ppt/media/image33.jpeg" ContentType="image/jpeg"/>
  <Override PartName="/ppt/media/image34.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0080625" cy="567055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08D473C4-AC0A-458F-8B73-F39BB15F9846}"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8"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9"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346A5C0F-64AF-44CE-8D83-24EAA4639D32}"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3"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4"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4976C090-799F-4870-8C90-9677F121C1BB}"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6"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7"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8"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9"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0"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1"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E6D3931B-9F70-42E2-8DD9-F6E48516A85A}"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7"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9F5BF2DE-08CD-4FD7-A536-1706A3838740}"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9"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DB68A356-BD1C-4EBE-BC1F-BFA152C2E411}"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1"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2"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2016913-9ED7-4B07-9406-14FBD521BBFE}"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38FD7288-39F0-459D-B121-32A9B64D1504}"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4FE584FB-090B-4C0F-91A7-BB0ADD11CBC4}"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7"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3F211FC4-5AB8-4546-9BF4-863A0FA46638}"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2"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EE13ADC-7974-48BF-959A-C9431D01444C}"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6"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2F8C038B-B158-4C10-83BE-37E5760B8862}"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5" descr=""/>
          <p:cNvPicPr/>
          <p:nvPr/>
        </p:nvPicPr>
        <p:blipFill>
          <a:blip r:embed="rId2"/>
          <a:stretch/>
        </p:blipFill>
        <p:spPr>
          <a:xfrm>
            <a:off x="0" y="0"/>
            <a:ext cx="10077840" cy="5667840"/>
          </a:xfrm>
          <a:prstGeom prst="rect">
            <a:avLst/>
          </a:prstGeom>
          <a:ln w="0">
            <a:noFill/>
          </a:ln>
        </p:spPr>
      </p:pic>
      <p:sp>
        <p:nvSpPr>
          <p:cNvPr id="1" name="PlaceHolder 1"/>
          <p:cNvSpPr>
            <a:spLocks noGrp="1"/>
          </p:cNvSpPr>
          <p:nvPr>
            <p:ph type="ftr" idx="1"/>
          </p:nvPr>
        </p:nvSpPr>
        <p:spPr>
          <a:xfrm>
            <a:off x="3447360" y="5328000"/>
            <a:ext cx="3192840" cy="226080"/>
          </a:xfrm>
          <a:prstGeom prst="rect">
            <a:avLst/>
          </a:prstGeom>
          <a:noFill/>
          <a:ln w="0">
            <a:noFill/>
          </a:ln>
        </p:spPr>
        <p:txBody>
          <a:bodyPr lIns="0" rIns="0" tIns="0" bIns="0" anchor="t">
            <a:noAutofit/>
          </a:bodyPr>
          <a:lstStyle>
            <a:lvl1pPr indent="0" algn="ctr">
              <a:lnSpc>
                <a:spcPct val="100000"/>
              </a:lnSpc>
              <a:buNone/>
              <a:tabLst>
                <a:tab algn="l" pos="0"/>
              </a:tabLst>
              <a:defRPr b="0" lang="en-US" sz="1400" spc="-1" strike="noStrike">
                <a:solidFill>
                  <a:srgbClr val="ffffff"/>
                </a:solidFill>
                <a:latin typeface="Arial"/>
                <a:ea typeface="DejaVu Sans"/>
              </a:defRPr>
            </a:lvl1pPr>
          </a:lstStyle>
          <a:p>
            <a:pPr indent="0" algn="ctr">
              <a:lnSpc>
                <a:spcPct val="100000"/>
              </a:lnSpc>
              <a:buNone/>
              <a:tabLst>
                <a:tab algn="l" pos="0"/>
              </a:tabLst>
            </a:pPr>
            <a:r>
              <a:rPr b="0" lang="en-US" sz="1400" spc="-1" strike="noStrike">
                <a:solidFill>
                  <a:srgbClr val="ffffff"/>
                </a:solidFill>
                <a:latin typeface="Arial"/>
                <a:ea typeface="DejaVu Sans"/>
              </a:rPr>
              <a:t>&lt;footer&gt;</a:t>
            </a:r>
            <a:endParaRPr b="0" lang="en-US" sz="1400" spc="-1" strike="noStrike">
              <a:solidFill>
                <a:srgbClr val="000000"/>
              </a:solidFill>
              <a:latin typeface="Times New Roman"/>
            </a:endParaRPr>
          </a:p>
        </p:txBody>
      </p:sp>
      <p:sp>
        <p:nvSpPr>
          <p:cNvPr id="2" name="PlaceHolder 2"/>
          <p:cNvSpPr>
            <a:spLocks noGrp="1"/>
          </p:cNvSpPr>
          <p:nvPr>
            <p:ph type="sldNum" idx="2"/>
          </p:nvPr>
        </p:nvSpPr>
        <p:spPr>
          <a:xfrm>
            <a:off x="7227360" y="5328000"/>
            <a:ext cx="2346120" cy="226080"/>
          </a:xfrm>
          <a:prstGeom prst="rect">
            <a:avLst/>
          </a:prstGeom>
          <a:noFill/>
          <a:ln w="0">
            <a:noFill/>
          </a:ln>
        </p:spPr>
        <p:txBody>
          <a:bodyPr lIns="0" rIns="0" tIns="0" bIns="0" anchor="t">
            <a:noAutofit/>
          </a:bodyPr>
          <a:lstStyle>
            <a:lvl1pPr indent="0" algn="r">
              <a:lnSpc>
                <a:spcPct val="100000"/>
              </a:lnSpc>
              <a:buNone/>
              <a:tabLst>
                <a:tab algn="l" pos="0"/>
              </a:tabLst>
              <a:defRPr b="0" lang="en-US" sz="1400" spc="-1" strike="noStrike">
                <a:solidFill>
                  <a:srgbClr val="ffffff"/>
                </a:solidFill>
                <a:latin typeface="Arial"/>
                <a:ea typeface="DejaVu Sans"/>
              </a:defRPr>
            </a:lvl1pPr>
          </a:lstStyle>
          <a:p>
            <a:pPr indent="0" algn="r">
              <a:lnSpc>
                <a:spcPct val="100000"/>
              </a:lnSpc>
              <a:buNone/>
              <a:tabLst>
                <a:tab algn="l" pos="0"/>
              </a:tabLst>
            </a:pPr>
            <a:fld id="{114B3DDB-560A-419F-AEAC-980F3ACC9E7D}" type="slidenum">
              <a:rPr b="0" lang="en-US" sz="1400" spc="-1" strike="noStrike">
                <a:solidFill>
                  <a:srgbClr val="ffffff"/>
                </a:solidFill>
                <a:latin typeface="Arial"/>
                <a:ea typeface="DejaVu Sans"/>
              </a:rPr>
              <a:t>&lt;number&gt;</a:t>
            </a:fld>
            <a:endParaRPr b="0" lang="en-US" sz="1400" spc="-1" strike="noStrike">
              <a:solidFill>
                <a:srgbClr val="000000"/>
              </a:solidFill>
              <a:latin typeface="Times New Roman"/>
            </a:endParaRPr>
          </a:p>
        </p:txBody>
      </p:sp>
      <p:sp>
        <p:nvSpPr>
          <p:cNvPr id="3" name="PlaceHolder 3"/>
          <p:cNvSpPr>
            <a:spLocks noGrp="1"/>
          </p:cNvSpPr>
          <p:nvPr>
            <p:ph type="dt" idx="3"/>
          </p:nvPr>
        </p:nvSpPr>
        <p:spPr>
          <a:xfrm>
            <a:off x="504000" y="5328000"/>
            <a:ext cx="2346120" cy="226080"/>
          </a:xfrm>
          <a:prstGeom prst="rect">
            <a:avLst/>
          </a:prstGeom>
          <a:noFill/>
          <a:ln w="0">
            <a:noFill/>
          </a:ln>
        </p:spPr>
        <p:txBody>
          <a:bodyPr lIns="0" rIns="0" tIns="0" bIns="0" anchor="t">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4"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5"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png"/><Relationship Id="rId3"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43" name="PlaceHolder 2"/>
          <p:cNvSpPr>
            <a:spLocks noGrp="1"/>
          </p:cNvSpPr>
          <p:nvPr>
            <p:ph type="subTitle"/>
          </p:nvPr>
        </p:nvSpPr>
        <p:spPr>
          <a:xfrm>
            <a:off x="914400" y="1828080"/>
            <a:ext cx="8227440" cy="273276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The Community Coalition for Social Justice, CCSJ, was organized in December 1999 after a call to respond proactively to threats to our community, specifically in reaction to Ku Klux Klan activity in nearby cities.</a:t>
            </a:r>
            <a:endParaRPr b="0" lang="en-US" sz="3200" spc="-1" strike="noStrike">
              <a:solidFill>
                <a:srgbClr val="000000"/>
              </a:solidFill>
              <a:latin typeface="Arial"/>
            </a:endParaRPr>
          </a:p>
        </p:txBody>
      </p:sp>
    </p:spTree>
  </p:cSld>
  <p:transition spd="slow" advTm="13000">
    <p:fade thruBlk="true"/>
  </p:transition>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68" name="TextBox 67"/>
          <p:cNvSpPr/>
          <p:nvPr/>
        </p:nvSpPr>
        <p:spPr>
          <a:xfrm>
            <a:off x="457200" y="4343400"/>
            <a:ext cx="4341240" cy="1140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3200" spc="-1" strike="noStrike">
                <a:solidFill>
                  <a:srgbClr val="ffffff"/>
                </a:solidFill>
                <a:latin typeface="Arial"/>
                <a:ea typeface="Arial"/>
              </a:rPr>
              <a:t>MLK Jr. Day 2009 </a:t>
            </a:r>
            <a:br>
              <a:rPr sz="3200"/>
            </a:br>
            <a:r>
              <a:rPr b="0" lang="en-US" sz="3200" spc="-1" strike="noStrike">
                <a:solidFill>
                  <a:srgbClr val="ffffff"/>
                </a:solidFill>
                <a:latin typeface="Arial"/>
                <a:ea typeface="Arial"/>
              </a:rPr>
              <a:t>ʺ</a:t>
            </a:r>
            <a:r>
              <a:rPr b="0" i="1" lang="en-US" sz="3200" spc="-1" strike="noStrike">
                <a:solidFill>
                  <a:srgbClr val="ffffff"/>
                </a:solidFill>
                <a:latin typeface="Arial"/>
                <a:ea typeface="Arial"/>
              </a:rPr>
              <a:t>It’s a New Day</a:t>
            </a:r>
            <a:r>
              <a:rPr b="0" lang="en-US" sz="3200" spc="-1" strike="noStrike">
                <a:solidFill>
                  <a:srgbClr val="ffffff"/>
                </a:solidFill>
                <a:latin typeface="Arial"/>
                <a:ea typeface="Arial"/>
              </a:rPr>
              <a:t>ʺ</a:t>
            </a:r>
            <a:endParaRPr b="0" lang="en-US" sz="3200" spc="-1" strike="noStrike">
              <a:solidFill>
                <a:srgbClr val="000000"/>
              </a:solidFill>
              <a:latin typeface="Arial"/>
            </a:endParaRPr>
          </a:p>
        </p:txBody>
      </p:sp>
      <p:pic>
        <p:nvPicPr>
          <p:cNvPr id="69" name="Picture 68" descr=""/>
          <p:cNvPicPr/>
          <p:nvPr/>
        </p:nvPicPr>
        <p:blipFill>
          <a:blip r:embed="rId1"/>
          <a:srcRect l="0" t="11561" r="0" b="31991"/>
          <a:stretch/>
        </p:blipFill>
        <p:spPr>
          <a:xfrm>
            <a:off x="473760" y="1293120"/>
            <a:ext cx="3638880" cy="3048120"/>
          </a:xfrm>
          <a:prstGeom prst="rect">
            <a:avLst/>
          </a:prstGeom>
          <a:ln w="0">
            <a:noFill/>
          </a:ln>
        </p:spPr>
      </p:pic>
      <p:pic>
        <p:nvPicPr>
          <p:cNvPr id="70" name="Picture 69" descr=""/>
          <p:cNvPicPr/>
          <p:nvPr/>
        </p:nvPicPr>
        <p:blipFill>
          <a:blip r:embed="rId2"/>
          <a:stretch/>
        </p:blipFill>
        <p:spPr>
          <a:xfrm>
            <a:off x="4429440" y="1064520"/>
            <a:ext cx="5270400" cy="3962520"/>
          </a:xfrm>
          <a:prstGeom prst="rect">
            <a:avLst/>
          </a:prstGeom>
          <a:ln w="0">
            <a:noFill/>
          </a:ln>
        </p:spPr>
      </p:pic>
    </p:spTree>
  </p:cSld>
  <p:transition spd="slow" advTm="10000">
    <p:fade thruBlk="tru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pic>
        <p:nvPicPr>
          <p:cNvPr id="72" name="Picture 71" descr=""/>
          <p:cNvPicPr/>
          <p:nvPr/>
        </p:nvPicPr>
        <p:blipFill>
          <a:blip r:embed="rId1"/>
          <a:stretch/>
        </p:blipFill>
        <p:spPr>
          <a:xfrm>
            <a:off x="658440" y="1600200"/>
            <a:ext cx="4053240" cy="2741040"/>
          </a:xfrm>
          <a:prstGeom prst="rect">
            <a:avLst/>
          </a:prstGeom>
          <a:ln w="0">
            <a:noFill/>
          </a:ln>
        </p:spPr>
      </p:pic>
      <p:pic>
        <p:nvPicPr>
          <p:cNvPr id="73" name="Picture 72" descr=""/>
          <p:cNvPicPr/>
          <p:nvPr/>
        </p:nvPicPr>
        <p:blipFill>
          <a:blip r:embed="rId2"/>
          <a:stretch/>
        </p:blipFill>
        <p:spPr>
          <a:xfrm>
            <a:off x="5102280" y="1333440"/>
            <a:ext cx="4620600" cy="3465000"/>
          </a:xfrm>
          <a:prstGeom prst="rect">
            <a:avLst/>
          </a:prstGeom>
          <a:ln w="0">
            <a:noFill/>
          </a:ln>
        </p:spPr>
      </p:pic>
      <p:sp>
        <p:nvSpPr>
          <p:cNvPr id="74" name="TextBox 73"/>
          <p:cNvSpPr/>
          <p:nvPr/>
        </p:nvSpPr>
        <p:spPr>
          <a:xfrm>
            <a:off x="511920" y="4343760"/>
            <a:ext cx="4341240" cy="684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800" spc="-1" strike="noStrike">
                <a:solidFill>
                  <a:srgbClr val="ffffff"/>
                </a:solidFill>
                <a:latin typeface="Arial"/>
                <a:ea typeface="Arial"/>
              </a:rPr>
              <a:t>MLK Jr. Day 2011 ʺ</a:t>
            </a:r>
            <a:r>
              <a:rPr b="0" i="1" lang="en-US" sz="2800" spc="-1" strike="noStrike">
                <a:solidFill>
                  <a:srgbClr val="ffffff"/>
                </a:solidFill>
                <a:latin typeface="Arial"/>
                <a:ea typeface="Arial"/>
              </a:rPr>
              <a:t>Peace</a:t>
            </a:r>
            <a:r>
              <a:rPr b="0" lang="en-US" sz="2800" spc="-1" strike="noStrike">
                <a:solidFill>
                  <a:srgbClr val="ffffff"/>
                </a:solidFill>
                <a:latin typeface="Arial"/>
                <a:ea typeface="Arial"/>
              </a:rPr>
              <a:t>ʺ</a:t>
            </a:r>
            <a:endParaRPr b="0" lang="en-US" sz="2800" spc="-1" strike="noStrike">
              <a:solidFill>
                <a:srgbClr val="000000"/>
              </a:solidFill>
              <a:latin typeface="Arial"/>
            </a:endParaRPr>
          </a:p>
        </p:txBody>
      </p:sp>
    </p:spTree>
  </p:cSld>
  <p:transition spd="slow" advTm="10000">
    <p:fade thruBlk="tru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pic>
        <p:nvPicPr>
          <p:cNvPr id="76" name="Picture 75" descr=""/>
          <p:cNvPicPr/>
          <p:nvPr/>
        </p:nvPicPr>
        <p:blipFill>
          <a:blip r:embed="rId1"/>
          <a:srcRect l="8446" t="17281" r="23922" b="19094"/>
          <a:stretch/>
        </p:blipFill>
        <p:spPr>
          <a:xfrm>
            <a:off x="457200" y="1371600"/>
            <a:ext cx="4112640" cy="2569320"/>
          </a:xfrm>
          <a:prstGeom prst="rect">
            <a:avLst/>
          </a:prstGeom>
          <a:ln w="0">
            <a:noFill/>
          </a:ln>
        </p:spPr>
      </p:pic>
      <p:pic>
        <p:nvPicPr>
          <p:cNvPr id="77" name="Picture 76" descr=""/>
          <p:cNvPicPr/>
          <p:nvPr/>
        </p:nvPicPr>
        <p:blipFill>
          <a:blip r:embed="rId2"/>
          <a:stretch/>
        </p:blipFill>
        <p:spPr>
          <a:xfrm>
            <a:off x="4800600" y="1158480"/>
            <a:ext cx="4853880" cy="3639960"/>
          </a:xfrm>
          <a:prstGeom prst="rect">
            <a:avLst/>
          </a:prstGeom>
          <a:ln w="0">
            <a:noFill/>
          </a:ln>
        </p:spPr>
      </p:pic>
      <p:sp>
        <p:nvSpPr>
          <p:cNvPr id="78" name="TextBox 77"/>
          <p:cNvSpPr/>
          <p:nvPr/>
        </p:nvSpPr>
        <p:spPr>
          <a:xfrm>
            <a:off x="457200" y="4343400"/>
            <a:ext cx="6376680" cy="1140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3200" spc="-1" strike="noStrike">
                <a:solidFill>
                  <a:srgbClr val="ffffff"/>
                </a:solidFill>
                <a:latin typeface="Arial"/>
                <a:ea typeface="Arial"/>
              </a:rPr>
              <a:t>MLK Jr. Day 2013 </a:t>
            </a:r>
            <a:br>
              <a:rPr sz="3200"/>
            </a:br>
            <a:r>
              <a:rPr b="0" lang="en-US" sz="3200" spc="-1" strike="noStrike">
                <a:solidFill>
                  <a:srgbClr val="ffffff"/>
                </a:solidFill>
                <a:latin typeface="Arial"/>
                <a:ea typeface="Arial"/>
              </a:rPr>
              <a:t>ʺ</a:t>
            </a:r>
            <a:r>
              <a:rPr b="0" i="1" lang="en-US" sz="3200" spc="-1" strike="noStrike">
                <a:solidFill>
                  <a:srgbClr val="ffffff"/>
                </a:solidFill>
                <a:latin typeface="Arial"/>
                <a:ea typeface="Arial"/>
              </a:rPr>
              <a:t>Hand in Hand, Together We Can</a:t>
            </a:r>
            <a:r>
              <a:rPr b="0" lang="en-US" sz="3200" spc="-1" strike="noStrike">
                <a:solidFill>
                  <a:srgbClr val="ffffff"/>
                </a:solidFill>
                <a:latin typeface="Arial"/>
                <a:ea typeface="Arial"/>
              </a:rPr>
              <a:t>ʺ</a:t>
            </a:r>
            <a:endParaRPr b="0" lang="en-US" sz="3200" spc="-1" strike="noStrike">
              <a:solidFill>
                <a:srgbClr val="000000"/>
              </a:solidFill>
              <a:latin typeface="Arial"/>
            </a:endParaRPr>
          </a:p>
        </p:txBody>
      </p:sp>
    </p:spTree>
  </p:cSld>
  <p:transition spd="slow" advTm="10000">
    <p:fade thruBlk="tru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pic>
        <p:nvPicPr>
          <p:cNvPr id="80" name="Google Shape;261;p31" descr=""/>
          <p:cNvPicPr/>
          <p:nvPr/>
        </p:nvPicPr>
        <p:blipFill>
          <a:blip r:embed="rId1"/>
          <a:stretch/>
        </p:blipFill>
        <p:spPr>
          <a:xfrm>
            <a:off x="685800" y="1371600"/>
            <a:ext cx="3023280" cy="3884040"/>
          </a:xfrm>
          <a:prstGeom prst="rect">
            <a:avLst/>
          </a:prstGeom>
          <a:ln w="0">
            <a:noFill/>
          </a:ln>
        </p:spPr>
      </p:pic>
      <p:pic>
        <p:nvPicPr>
          <p:cNvPr id="81" name="Picture 80" descr=""/>
          <p:cNvPicPr/>
          <p:nvPr/>
        </p:nvPicPr>
        <p:blipFill>
          <a:blip r:embed="rId2"/>
          <a:srcRect l="10073" t="0" r="0" b="6734"/>
          <a:stretch/>
        </p:blipFill>
        <p:spPr>
          <a:xfrm>
            <a:off x="4466880" y="1371600"/>
            <a:ext cx="4903560" cy="3808080"/>
          </a:xfrm>
          <a:prstGeom prst="rect">
            <a:avLst/>
          </a:prstGeom>
          <a:ln w="0">
            <a:noFill/>
          </a:ln>
        </p:spPr>
      </p:pic>
    </p:spTree>
  </p:cSld>
  <p:transition spd="slow" advTm="10000">
    <p:fade thruBlk="tru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83" name="PlaceHolder 2"/>
          <p:cNvSpPr>
            <a:spLocks noGrp="1"/>
          </p:cNvSpPr>
          <p:nvPr>
            <p:ph type="subTitle"/>
          </p:nvPr>
        </p:nvSpPr>
        <p:spPr>
          <a:xfrm>
            <a:off x="914400" y="2057400"/>
            <a:ext cx="8227440" cy="273276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organized the acquisition of  books with funds from the Morgantown City Council for the public library, focusing on disabilities, economic justice, the environment, women’s studies, African American studies, diversity, tolerance, and justice. </a:t>
            </a:r>
            <a:endParaRPr b="0" lang="en-US" sz="3200" spc="-1" strike="noStrike">
              <a:solidFill>
                <a:srgbClr val="000000"/>
              </a:solidFill>
              <a:latin typeface="Arial"/>
            </a:endParaRPr>
          </a:p>
        </p:txBody>
      </p:sp>
      <p:sp>
        <p:nvSpPr>
          <p:cNvPr id="84" name="TextBox 83"/>
          <p:cNvSpPr/>
          <p:nvPr/>
        </p:nvSpPr>
        <p:spPr>
          <a:xfrm>
            <a:off x="4260960" y="1280520"/>
            <a:ext cx="15994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Books</a:t>
            </a:r>
            <a:endParaRPr b="0" lang="en-US" sz="3200" spc="-1" strike="noStrike">
              <a:solidFill>
                <a:srgbClr val="000000"/>
              </a:solidFill>
              <a:latin typeface="Arial"/>
            </a:endParaRPr>
          </a:p>
        </p:txBody>
      </p:sp>
      <p:pic>
        <p:nvPicPr>
          <p:cNvPr id="85" name="Picture 2" descr=""/>
          <p:cNvPicPr/>
          <p:nvPr/>
        </p:nvPicPr>
        <p:blipFill>
          <a:blip r:embed="rId1"/>
          <a:stretch/>
        </p:blipFill>
        <p:spPr>
          <a:xfrm>
            <a:off x="126720" y="4286160"/>
            <a:ext cx="1244880" cy="1253880"/>
          </a:xfrm>
          <a:prstGeom prst="rect">
            <a:avLst/>
          </a:prstGeom>
          <a:ln w="0">
            <a:noFill/>
          </a:ln>
        </p:spPr>
      </p:pic>
      <p:pic>
        <p:nvPicPr>
          <p:cNvPr id="86" name="Picture 4" descr=""/>
          <p:cNvPicPr/>
          <p:nvPr/>
        </p:nvPicPr>
        <p:blipFill>
          <a:blip r:embed="rId2"/>
          <a:stretch/>
        </p:blipFill>
        <p:spPr>
          <a:xfrm>
            <a:off x="263520" y="144720"/>
            <a:ext cx="1465560" cy="1837080"/>
          </a:xfrm>
          <a:prstGeom prst="rect">
            <a:avLst/>
          </a:prstGeom>
          <a:ln w="0">
            <a:noFill/>
          </a:ln>
        </p:spPr>
      </p:pic>
      <p:pic>
        <p:nvPicPr>
          <p:cNvPr id="87" name="Picture 6" descr=""/>
          <p:cNvPicPr/>
          <p:nvPr/>
        </p:nvPicPr>
        <p:blipFill>
          <a:blip r:embed="rId3"/>
          <a:stretch/>
        </p:blipFill>
        <p:spPr>
          <a:xfrm>
            <a:off x="8805600" y="4353480"/>
            <a:ext cx="996120" cy="1186560"/>
          </a:xfrm>
          <a:prstGeom prst="rect">
            <a:avLst/>
          </a:prstGeom>
          <a:ln w="0">
            <a:noFill/>
          </a:ln>
        </p:spPr>
      </p:pic>
      <p:pic>
        <p:nvPicPr>
          <p:cNvPr id="88" name="Picture 8" descr=""/>
          <p:cNvPicPr/>
          <p:nvPr/>
        </p:nvPicPr>
        <p:blipFill>
          <a:blip r:embed="rId4"/>
          <a:stretch/>
        </p:blipFill>
        <p:spPr>
          <a:xfrm>
            <a:off x="8546400" y="139320"/>
            <a:ext cx="1255320" cy="1994400"/>
          </a:xfrm>
          <a:prstGeom prst="rect">
            <a:avLst/>
          </a:prstGeom>
          <a:ln w="0">
            <a:noFill/>
          </a:ln>
        </p:spPr>
      </p:pic>
    </p:spTree>
  </p:cSld>
  <p:transition spd="slow" advTm="13000">
    <p:fade thruBlk="tru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pic>
        <p:nvPicPr>
          <p:cNvPr id="90" name="Picture 85" descr=""/>
          <p:cNvPicPr/>
          <p:nvPr/>
        </p:nvPicPr>
        <p:blipFill>
          <a:blip r:embed="rId1"/>
          <a:srcRect l="8693" t="6083" r="0" b="0"/>
          <a:stretch/>
        </p:blipFill>
        <p:spPr>
          <a:xfrm>
            <a:off x="5029200" y="2057400"/>
            <a:ext cx="4798440" cy="3198240"/>
          </a:xfrm>
          <a:prstGeom prst="rect">
            <a:avLst/>
          </a:prstGeom>
          <a:ln w="0">
            <a:noFill/>
          </a:ln>
        </p:spPr>
      </p:pic>
      <p:pic>
        <p:nvPicPr>
          <p:cNvPr id="91" name="Picture 86" descr=""/>
          <p:cNvPicPr/>
          <p:nvPr/>
        </p:nvPicPr>
        <p:blipFill>
          <a:blip r:embed="rId2"/>
          <a:srcRect l="5274" t="0" r="0" b="7701"/>
          <a:stretch/>
        </p:blipFill>
        <p:spPr>
          <a:xfrm>
            <a:off x="230040" y="2286000"/>
            <a:ext cx="4569840" cy="2885040"/>
          </a:xfrm>
          <a:prstGeom prst="rect">
            <a:avLst/>
          </a:prstGeom>
          <a:ln w="0">
            <a:noFill/>
          </a:ln>
        </p:spPr>
      </p:pic>
      <p:sp>
        <p:nvSpPr>
          <p:cNvPr id="92" name="TextBox 5"/>
          <p:cNvSpPr/>
          <p:nvPr/>
        </p:nvSpPr>
        <p:spPr>
          <a:xfrm>
            <a:off x="4316040" y="1024560"/>
            <a:ext cx="15260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Books</a:t>
            </a:r>
            <a:endParaRPr b="0" lang="en-US" sz="3200" spc="-1" strike="noStrike">
              <a:solidFill>
                <a:srgbClr val="000000"/>
              </a:solidFill>
              <a:latin typeface="Arial"/>
            </a:endParaRPr>
          </a:p>
        </p:txBody>
      </p:sp>
    </p:spTree>
  </p:cSld>
  <p:transition spd="slow" advTm="7000">
    <p:fade thruBlk="tru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94" name="PlaceHolder 2"/>
          <p:cNvSpPr>
            <a:spLocks noGrp="1"/>
          </p:cNvSpPr>
          <p:nvPr>
            <p:ph type="subTitle"/>
          </p:nvPr>
        </p:nvSpPr>
        <p:spPr>
          <a:xfrm>
            <a:off x="1013400" y="1495080"/>
            <a:ext cx="8227440" cy="205524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With a grant from the Appalachian Community Fund, we purchased similar books for the Clay-Battelle and Clinton District Libraries.</a:t>
            </a:r>
            <a:endParaRPr b="0" lang="en-US" sz="3200" spc="-1" strike="noStrike">
              <a:solidFill>
                <a:srgbClr val="000000"/>
              </a:solidFill>
              <a:latin typeface="Arial"/>
            </a:endParaRPr>
          </a:p>
        </p:txBody>
      </p:sp>
      <p:sp>
        <p:nvSpPr>
          <p:cNvPr id="95" name="TextBox 89"/>
          <p:cNvSpPr/>
          <p:nvPr/>
        </p:nvSpPr>
        <p:spPr>
          <a:xfrm>
            <a:off x="4334400" y="1024560"/>
            <a:ext cx="15260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Books</a:t>
            </a:r>
            <a:endParaRPr b="0" lang="en-US" sz="3200" spc="-1" strike="noStrike">
              <a:solidFill>
                <a:srgbClr val="000000"/>
              </a:solidFill>
              <a:latin typeface="Arial"/>
            </a:endParaRPr>
          </a:p>
        </p:txBody>
      </p:sp>
      <p:pic>
        <p:nvPicPr>
          <p:cNvPr id="96" name="Picture 3" descr=""/>
          <p:cNvPicPr/>
          <p:nvPr/>
        </p:nvPicPr>
        <p:blipFill>
          <a:blip r:embed="rId1"/>
          <a:srcRect l="0" t="10391" r="0" b="0"/>
          <a:stretch/>
        </p:blipFill>
        <p:spPr>
          <a:xfrm>
            <a:off x="419760" y="3720240"/>
            <a:ext cx="3725640" cy="1639800"/>
          </a:xfrm>
          <a:prstGeom prst="rect">
            <a:avLst/>
          </a:prstGeom>
          <a:ln w="0">
            <a:noFill/>
          </a:ln>
        </p:spPr>
      </p:pic>
      <p:pic>
        <p:nvPicPr>
          <p:cNvPr id="97" name="Picture 5" descr=""/>
          <p:cNvPicPr/>
          <p:nvPr/>
        </p:nvPicPr>
        <p:blipFill>
          <a:blip r:embed="rId2"/>
          <a:stretch/>
        </p:blipFill>
        <p:spPr>
          <a:xfrm>
            <a:off x="4475520" y="3720240"/>
            <a:ext cx="5183280" cy="1639800"/>
          </a:xfrm>
          <a:prstGeom prst="rect">
            <a:avLst/>
          </a:prstGeom>
          <a:ln w="0">
            <a:noFill/>
          </a:ln>
        </p:spPr>
      </p:pic>
    </p:spTree>
  </p:cSld>
  <p:transition spd="slow" advTm="8000">
    <p:fade thruBlk="tru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99" name="PlaceHolder 2"/>
          <p:cNvSpPr>
            <a:spLocks noGrp="1"/>
          </p:cNvSpPr>
          <p:nvPr>
            <p:ph type="subTitle"/>
          </p:nvPr>
        </p:nvSpPr>
        <p:spPr>
          <a:xfrm>
            <a:off x="228600" y="1828800"/>
            <a:ext cx="9600840" cy="318852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An economic and social justice organization fair at First Presbyterian Church in 2004.</a:t>
            </a:r>
            <a:endParaRPr b="0" lang="en-US" sz="3200" spc="-1" strike="noStrike">
              <a:solidFill>
                <a:srgbClr val="000000"/>
              </a:solidFill>
              <a:latin typeface="Arial"/>
            </a:endParaRPr>
          </a:p>
          <a:p>
            <a:pPr marL="228600" indent="0" algn="ctr">
              <a:lnSpc>
                <a:spcPct val="90000"/>
              </a:lnSpc>
              <a:spcBef>
                <a:spcPts val="1001"/>
              </a:spcBef>
              <a:buNone/>
              <a:tabLst>
                <a:tab algn="l" pos="0"/>
              </a:tabLst>
            </a:pPr>
            <a:endParaRPr b="0" lang="en-US" sz="3200" spc="-1" strike="noStrike">
              <a:solidFill>
                <a:srgbClr val="000000"/>
              </a:solidFill>
              <a:latin typeface="Arial"/>
            </a:endParaRPr>
          </a:p>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Forums on the Regional Jail in 2001, 2002, &amp; 2009.</a:t>
            </a:r>
            <a:endParaRPr b="0" lang="en-US" sz="3200" spc="-1" strike="noStrike">
              <a:solidFill>
                <a:srgbClr val="000000"/>
              </a:solidFill>
              <a:latin typeface="Arial"/>
            </a:endParaRPr>
          </a:p>
          <a:p>
            <a:pPr marL="228600" indent="0" algn="ctr">
              <a:lnSpc>
                <a:spcPct val="90000"/>
              </a:lnSpc>
              <a:spcBef>
                <a:spcPts val="1001"/>
              </a:spcBef>
              <a:buNone/>
              <a:tabLst>
                <a:tab algn="l" pos="0"/>
              </a:tabLst>
            </a:pPr>
            <a:endParaRPr b="0" lang="en-US" sz="3200" spc="-1" strike="noStrike">
              <a:solidFill>
                <a:srgbClr val="000000"/>
              </a:solidFill>
              <a:latin typeface="Arial"/>
            </a:endParaRPr>
          </a:p>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helped sponsor a fair housing program focused on people with disabilities in 2010.</a:t>
            </a:r>
            <a:endParaRPr b="0" lang="en-US" sz="3200" spc="-1" strike="noStrike">
              <a:solidFill>
                <a:srgbClr val="000000"/>
              </a:solidFill>
              <a:latin typeface="Arial"/>
            </a:endParaRPr>
          </a:p>
        </p:txBody>
      </p:sp>
      <p:sp>
        <p:nvSpPr>
          <p:cNvPr id="100" name="TextBox 98"/>
          <p:cNvSpPr/>
          <p:nvPr/>
        </p:nvSpPr>
        <p:spPr>
          <a:xfrm>
            <a:off x="3200400" y="1207080"/>
            <a:ext cx="36568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Organized Events</a:t>
            </a:r>
            <a:endParaRPr b="0" lang="en-US" sz="3200" spc="-1" strike="noStrike">
              <a:solidFill>
                <a:srgbClr val="000000"/>
              </a:solidFill>
              <a:latin typeface="Arial"/>
            </a:endParaRPr>
          </a:p>
        </p:txBody>
      </p:sp>
    </p:spTree>
  </p:cSld>
  <p:transition spd="slow" advTm="7000">
    <p:fade thruBlk="tru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02" name="PlaceHolder 2"/>
          <p:cNvSpPr>
            <a:spLocks noGrp="1"/>
          </p:cNvSpPr>
          <p:nvPr>
            <p:ph type="subTitle"/>
          </p:nvPr>
        </p:nvSpPr>
        <p:spPr>
          <a:xfrm>
            <a:off x="1042920" y="1959480"/>
            <a:ext cx="8227440" cy="144288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In 2011, a celebration of two outstanding local women who had been active in the civil rights movement.</a:t>
            </a:r>
            <a:endParaRPr b="0" lang="en-US" sz="3200" spc="-1" strike="noStrike">
              <a:solidFill>
                <a:srgbClr val="000000"/>
              </a:solidFill>
              <a:latin typeface="Arial"/>
            </a:endParaRPr>
          </a:p>
          <a:p>
            <a:pPr marL="228600" indent="0" algn="ctr">
              <a:lnSpc>
                <a:spcPct val="90000"/>
              </a:lnSpc>
              <a:spcBef>
                <a:spcPts val="1001"/>
              </a:spcBef>
              <a:buNone/>
              <a:tabLst>
                <a:tab algn="l" pos="0"/>
              </a:tabLst>
            </a:pPr>
            <a:endParaRPr b="0" lang="en-US" sz="3200" spc="-1" strike="noStrike">
              <a:solidFill>
                <a:srgbClr val="000000"/>
              </a:solidFill>
              <a:latin typeface="Arial"/>
            </a:endParaRPr>
          </a:p>
          <a:p>
            <a:pPr marL="228600" indent="0" algn="ctr">
              <a:lnSpc>
                <a:spcPct val="90000"/>
              </a:lnSpc>
              <a:spcBef>
                <a:spcPts val="1001"/>
              </a:spcBef>
              <a:buNone/>
              <a:tabLst>
                <a:tab algn="l" pos="0"/>
              </a:tabLst>
            </a:pPr>
            <a:endParaRPr b="0" lang="en-US" sz="3200" spc="-1" strike="noStrike">
              <a:solidFill>
                <a:srgbClr val="000000"/>
              </a:solidFill>
              <a:latin typeface="Arial"/>
            </a:endParaRPr>
          </a:p>
        </p:txBody>
      </p:sp>
      <p:sp>
        <p:nvSpPr>
          <p:cNvPr id="103" name="TextBox 101"/>
          <p:cNvSpPr/>
          <p:nvPr/>
        </p:nvSpPr>
        <p:spPr>
          <a:xfrm>
            <a:off x="3200400" y="1225440"/>
            <a:ext cx="36568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Organized Events</a:t>
            </a:r>
            <a:endParaRPr b="0" lang="en-US" sz="3200" spc="-1" strike="noStrike">
              <a:solidFill>
                <a:srgbClr val="000000"/>
              </a:solidFill>
              <a:latin typeface="Arial"/>
            </a:endParaRPr>
          </a:p>
        </p:txBody>
      </p:sp>
      <p:pic>
        <p:nvPicPr>
          <p:cNvPr id="104" name="Picture 1" descr=""/>
          <p:cNvPicPr/>
          <p:nvPr/>
        </p:nvPicPr>
        <p:blipFill>
          <a:blip r:embed="rId1"/>
          <a:stretch/>
        </p:blipFill>
        <p:spPr>
          <a:xfrm>
            <a:off x="452520" y="2843640"/>
            <a:ext cx="1643040" cy="2465280"/>
          </a:xfrm>
          <a:prstGeom prst="rect">
            <a:avLst/>
          </a:prstGeom>
          <a:ln w="0">
            <a:noFill/>
          </a:ln>
        </p:spPr>
      </p:pic>
      <p:sp>
        <p:nvSpPr>
          <p:cNvPr id="105" name="TextBox 2"/>
          <p:cNvSpPr/>
          <p:nvPr/>
        </p:nvSpPr>
        <p:spPr>
          <a:xfrm flipH="1">
            <a:off x="2095200" y="3886200"/>
            <a:ext cx="37263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3200" spc="-1" strike="noStrike">
                <a:solidFill>
                  <a:srgbClr val="eeece1"/>
                </a:solidFill>
                <a:latin typeface="Arial"/>
                <a:ea typeface="DejaVu Sans"/>
              </a:rPr>
              <a:t>Charlene Marshall </a:t>
            </a:r>
            <a:endParaRPr b="0" lang="en-US" sz="3200" spc="-1" strike="noStrike">
              <a:solidFill>
                <a:srgbClr val="000000"/>
              </a:solidFill>
              <a:latin typeface="Arial"/>
            </a:endParaRPr>
          </a:p>
        </p:txBody>
      </p:sp>
      <p:pic>
        <p:nvPicPr>
          <p:cNvPr id="106" name="Picture 3" descr=""/>
          <p:cNvPicPr/>
          <p:nvPr/>
        </p:nvPicPr>
        <p:blipFill>
          <a:blip r:embed="rId2"/>
          <a:stretch/>
        </p:blipFill>
        <p:spPr>
          <a:xfrm>
            <a:off x="6637680" y="3250080"/>
            <a:ext cx="3152880" cy="1777320"/>
          </a:xfrm>
          <a:prstGeom prst="rect">
            <a:avLst/>
          </a:prstGeom>
          <a:ln w="0">
            <a:noFill/>
          </a:ln>
        </p:spPr>
      </p:pic>
      <p:sp>
        <p:nvSpPr>
          <p:cNvPr id="107" name="TextBox 1"/>
          <p:cNvSpPr/>
          <p:nvPr/>
        </p:nvSpPr>
        <p:spPr>
          <a:xfrm flipH="1">
            <a:off x="3884400" y="4421880"/>
            <a:ext cx="27345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3200" spc="-1" strike="noStrike">
                <a:solidFill>
                  <a:srgbClr val="eeece1"/>
                </a:solidFill>
                <a:latin typeface="Arial"/>
                <a:ea typeface="DejaVu Sans"/>
              </a:rPr>
              <a:t>Faith Holsaert</a:t>
            </a:r>
            <a:endParaRPr b="0" lang="en-US" sz="3200" spc="-1" strike="noStrike">
              <a:solidFill>
                <a:srgbClr val="000000"/>
              </a:solidFill>
              <a:latin typeface="Arial"/>
            </a:endParaRPr>
          </a:p>
        </p:txBody>
      </p:sp>
    </p:spTree>
  </p:cSld>
  <p:transition spd="slow" advTm="7000">
    <p:fade thruBlk="tru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09" name="PlaceHolder 2"/>
          <p:cNvSpPr>
            <a:spLocks noGrp="1"/>
          </p:cNvSpPr>
          <p:nvPr>
            <p:ph type="subTitle"/>
          </p:nvPr>
        </p:nvSpPr>
        <p:spPr>
          <a:xfrm>
            <a:off x="435600" y="2054160"/>
            <a:ext cx="5506920" cy="251676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endParaRPr b="0" lang="en-US" sz="3200" spc="-1" strike="noStrike">
              <a:solidFill>
                <a:srgbClr val="000000"/>
              </a:solidFill>
              <a:latin typeface="Arial"/>
            </a:endParaRPr>
          </a:p>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A Religious Diversity Forum at the Greater St. Paul AME Church in Morgantown in 2014.</a:t>
            </a:r>
            <a:endParaRPr b="0" lang="en-US" sz="3200" spc="-1" strike="noStrike">
              <a:solidFill>
                <a:srgbClr val="000000"/>
              </a:solidFill>
              <a:latin typeface="Arial"/>
            </a:endParaRPr>
          </a:p>
        </p:txBody>
      </p:sp>
      <p:sp>
        <p:nvSpPr>
          <p:cNvPr id="110" name="TextBox 104"/>
          <p:cNvSpPr/>
          <p:nvPr/>
        </p:nvSpPr>
        <p:spPr>
          <a:xfrm>
            <a:off x="3200400" y="1225440"/>
            <a:ext cx="38858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Organized Events</a:t>
            </a:r>
            <a:endParaRPr b="0" lang="en-US" sz="3200" spc="-1" strike="noStrike">
              <a:solidFill>
                <a:srgbClr val="000000"/>
              </a:solidFill>
              <a:latin typeface="Arial"/>
            </a:endParaRPr>
          </a:p>
        </p:txBody>
      </p:sp>
      <p:pic>
        <p:nvPicPr>
          <p:cNvPr id="111" name="Picture 2" descr=""/>
          <p:cNvPicPr/>
          <p:nvPr/>
        </p:nvPicPr>
        <p:blipFill>
          <a:blip r:embed="rId1"/>
          <a:stretch/>
        </p:blipFill>
        <p:spPr>
          <a:xfrm>
            <a:off x="6384960" y="1949400"/>
            <a:ext cx="3046320" cy="2850120"/>
          </a:xfrm>
          <a:prstGeom prst="rect">
            <a:avLst/>
          </a:prstGeom>
          <a:ln w="0">
            <a:noFill/>
          </a:ln>
        </p:spPr>
      </p:pic>
    </p:spTree>
  </p:cSld>
  <p:transition spd="slow" advTm="7000">
    <p:fade thruBlk="tru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pic>
        <p:nvPicPr>
          <p:cNvPr id="45" name="Picture 44" descr=""/>
          <p:cNvPicPr/>
          <p:nvPr/>
        </p:nvPicPr>
        <p:blipFill>
          <a:blip r:embed="rId1"/>
          <a:srcRect l="0" t="14071" r="0" b="0"/>
          <a:stretch/>
        </p:blipFill>
        <p:spPr>
          <a:xfrm>
            <a:off x="1828800" y="1290960"/>
            <a:ext cx="6508440" cy="4193280"/>
          </a:xfrm>
          <a:prstGeom prst="rect">
            <a:avLst/>
          </a:prstGeom>
          <a:ln w="0">
            <a:noFill/>
          </a:ln>
        </p:spPr>
      </p:pic>
    </p:spTree>
  </p:cSld>
  <p:transition spd="slow" advTm="5000">
    <p:fade thruBlk="tru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13" name="PlaceHolder 2"/>
          <p:cNvSpPr>
            <a:spLocks noGrp="1"/>
          </p:cNvSpPr>
          <p:nvPr>
            <p:ph type="subTitle"/>
          </p:nvPr>
        </p:nvSpPr>
        <p:spPr>
          <a:xfrm>
            <a:off x="685800" y="2057400"/>
            <a:ext cx="3655440" cy="273276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A Social and Environmental Justice Fair at the Hazel Ruby Amphitheater in 2022.</a:t>
            </a:r>
            <a:endParaRPr b="0" lang="en-US" sz="3200" spc="-1" strike="noStrike">
              <a:solidFill>
                <a:srgbClr val="000000"/>
              </a:solidFill>
              <a:latin typeface="Arial"/>
            </a:endParaRPr>
          </a:p>
        </p:txBody>
      </p:sp>
      <p:sp>
        <p:nvSpPr>
          <p:cNvPr id="114" name="TextBox 107"/>
          <p:cNvSpPr/>
          <p:nvPr/>
        </p:nvSpPr>
        <p:spPr>
          <a:xfrm>
            <a:off x="3200400" y="1170360"/>
            <a:ext cx="36572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Organized Events</a:t>
            </a:r>
            <a:endParaRPr b="0" lang="en-US" sz="3200" spc="-1" strike="noStrike">
              <a:solidFill>
                <a:srgbClr val="000000"/>
              </a:solidFill>
              <a:latin typeface="Arial"/>
            </a:endParaRPr>
          </a:p>
        </p:txBody>
      </p:sp>
      <p:pic>
        <p:nvPicPr>
          <p:cNvPr id="115" name="Picture 108" descr=""/>
          <p:cNvPicPr/>
          <p:nvPr/>
        </p:nvPicPr>
        <p:blipFill>
          <a:blip r:embed="rId1"/>
          <a:stretch/>
        </p:blipFill>
        <p:spPr>
          <a:xfrm>
            <a:off x="4800600" y="1835640"/>
            <a:ext cx="4256280" cy="3191400"/>
          </a:xfrm>
          <a:prstGeom prst="rect">
            <a:avLst/>
          </a:prstGeom>
          <a:ln w="0">
            <a:noFill/>
          </a:ln>
        </p:spPr>
      </p:pic>
    </p:spTree>
  </p:cSld>
  <p:transition spd="slow" advTm="7000">
    <p:fade thruBlk="tru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17" name="PlaceHolder 2"/>
          <p:cNvSpPr>
            <a:spLocks noGrp="1"/>
          </p:cNvSpPr>
          <p:nvPr>
            <p:ph type="subTitle"/>
          </p:nvPr>
        </p:nvSpPr>
        <p:spPr>
          <a:xfrm>
            <a:off x="302040" y="1889280"/>
            <a:ext cx="6978240" cy="273276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In 2002, we held a program by Al Anderson– “Sunday Afternoon with Al: A Program in Song and Story about Growing up on Scotts Run.”</a:t>
            </a:r>
            <a:endParaRPr b="0" lang="en-US" sz="3200" spc="-1" strike="noStrike">
              <a:solidFill>
                <a:srgbClr val="000000"/>
              </a:solidFill>
              <a:latin typeface="Arial"/>
            </a:endParaRPr>
          </a:p>
        </p:txBody>
      </p:sp>
      <p:sp>
        <p:nvSpPr>
          <p:cNvPr id="118" name="TextBox 111"/>
          <p:cNvSpPr/>
          <p:nvPr/>
        </p:nvSpPr>
        <p:spPr>
          <a:xfrm>
            <a:off x="4573800" y="1143000"/>
            <a:ext cx="11408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Arts</a:t>
            </a:r>
            <a:endParaRPr b="0" lang="en-US" sz="3200" spc="-1" strike="noStrike">
              <a:solidFill>
                <a:srgbClr val="000000"/>
              </a:solidFill>
              <a:latin typeface="Arial"/>
            </a:endParaRPr>
          </a:p>
        </p:txBody>
      </p:sp>
      <p:pic>
        <p:nvPicPr>
          <p:cNvPr id="119" name="Picture 2" descr=""/>
          <p:cNvPicPr/>
          <p:nvPr/>
        </p:nvPicPr>
        <p:blipFill>
          <a:blip r:embed="rId1"/>
          <a:srcRect l="17545" t="13359" r="20566" b="0"/>
          <a:stretch/>
        </p:blipFill>
        <p:spPr>
          <a:xfrm>
            <a:off x="7813080" y="1193400"/>
            <a:ext cx="1867320" cy="4347000"/>
          </a:xfrm>
          <a:prstGeom prst="rect">
            <a:avLst/>
          </a:prstGeom>
          <a:ln w="0">
            <a:noFill/>
          </a:ln>
        </p:spPr>
      </p:pic>
    </p:spTree>
  </p:cSld>
  <p:transition spd="slow" advTm="7000">
    <p:fade thruBlk="tru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21" name="PlaceHolder 2"/>
          <p:cNvSpPr>
            <a:spLocks noGrp="1"/>
          </p:cNvSpPr>
          <p:nvPr>
            <p:ph type="subTitle"/>
          </p:nvPr>
        </p:nvSpPr>
        <p:spPr>
          <a:xfrm>
            <a:off x="457200" y="1828800"/>
            <a:ext cx="4112640" cy="318852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In 2013 and 2014, we had art exhibits at Arts Mon in conjunction with our Martin Luther King Jr. Day events with art by local students.</a:t>
            </a:r>
            <a:endParaRPr b="0" lang="en-US" sz="3200" spc="-1" strike="noStrike">
              <a:solidFill>
                <a:srgbClr val="000000"/>
              </a:solidFill>
              <a:latin typeface="Arial"/>
            </a:endParaRPr>
          </a:p>
        </p:txBody>
      </p:sp>
      <p:sp>
        <p:nvSpPr>
          <p:cNvPr id="122" name="TextBox 114"/>
          <p:cNvSpPr/>
          <p:nvPr/>
        </p:nvSpPr>
        <p:spPr>
          <a:xfrm>
            <a:off x="4491720" y="1143000"/>
            <a:ext cx="122256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Arts</a:t>
            </a:r>
            <a:endParaRPr b="0" lang="en-US" sz="3200" spc="-1" strike="noStrike">
              <a:solidFill>
                <a:srgbClr val="000000"/>
              </a:solidFill>
              <a:latin typeface="Arial"/>
            </a:endParaRPr>
          </a:p>
        </p:txBody>
      </p:sp>
      <p:pic>
        <p:nvPicPr>
          <p:cNvPr id="123" name="Picture 115" descr=""/>
          <p:cNvPicPr/>
          <p:nvPr/>
        </p:nvPicPr>
        <p:blipFill>
          <a:blip r:embed="rId1"/>
          <a:stretch/>
        </p:blipFill>
        <p:spPr>
          <a:xfrm>
            <a:off x="5136120" y="1752120"/>
            <a:ext cx="4691520" cy="3503520"/>
          </a:xfrm>
          <a:prstGeom prst="rect">
            <a:avLst/>
          </a:prstGeom>
          <a:ln w="0">
            <a:noFill/>
          </a:ln>
        </p:spPr>
      </p:pic>
    </p:spTree>
  </p:cSld>
  <p:transition spd="slow" advTm="7000">
    <p:fade thruBlk="tru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25" name="PlaceHolder 2"/>
          <p:cNvSpPr>
            <a:spLocks noGrp="1"/>
          </p:cNvSpPr>
          <p:nvPr>
            <p:ph type="subTitle"/>
          </p:nvPr>
        </p:nvSpPr>
        <p:spPr>
          <a:xfrm>
            <a:off x="457200" y="2286000"/>
            <a:ext cx="5484240" cy="228420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also put a Lady Justice scarecrow at the WV Botanic Garden to help their fundraising and membership drive.</a:t>
            </a:r>
            <a:endParaRPr b="0" lang="en-US" sz="3200" spc="-1" strike="noStrike">
              <a:solidFill>
                <a:srgbClr val="000000"/>
              </a:solidFill>
              <a:latin typeface="Arial"/>
            </a:endParaRPr>
          </a:p>
        </p:txBody>
      </p:sp>
      <p:sp>
        <p:nvSpPr>
          <p:cNvPr id="126" name="TextBox 118"/>
          <p:cNvSpPr/>
          <p:nvPr/>
        </p:nvSpPr>
        <p:spPr>
          <a:xfrm>
            <a:off x="4491720" y="1152000"/>
            <a:ext cx="99396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Arts</a:t>
            </a:r>
            <a:endParaRPr b="0" lang="en-US" sz="3200" spc="-1" strike="noStrike">
              <a:solidFill>
                <a:srgbClr val="000000"/>
              </a:solidFill>
              <a:latin typeface="Arial"/>
            </a:endParaRPr>
          </a:p>
        </p:txBody>
      </p:sp>
      <p:pic>
        <p:nvPicPr>
          <p:cNvPr id="127" name="Picture 119" descr=""/>
          <p:cNvPicPr/>
          <p:nvPr/>
        </p:nvPicPr>
        <p:blipFill>
          <a:blip r:embed="rId1"/>
          <a:stretch/>
        </p:blipFill>
        <p:spPr>
          <a:xfrm rot="5400000">
            <a:off x="5717160" y="2054880"/>
            <a:ext cx="3655440" cy="2741040"/>
          </a:xfrm>
          <a:prstGeom prst="rect">
            <a:avLst/>
          </a:prstGeom>
          <a:ln w="0">
            <a:noFill/>
          </a:ln>
        </p:spPr>
      </p:pic>
    </p:spTree>
  </p:cSld>
  <p:transition spd="slow" advTm="7000">
    <p:fade thruBlk="true"/>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29" name="PlaceHolder 2"/>
          <p:cNvSpPr>
            <a:spLocks noGrp="1"/>
          </p:cNvSpPr>
          <p:nvPr>
            <p:ph type="subTitle"/>
          </p:nvPr>
        </p:nvSpPr>
        <p:spPr>
          <a:xfrm>
            <a:off x="914400" y="2514600"/>
            <a:ext cx="4667760" cy="182772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supported the “Designing Across Divides” conference at WVU in 2019.</a:t>
            </a:r>
            <a:endParaRPr b="0" lang="en-US" sz="3200" spc="-1" strike="noStrike">
              <a:solidFill>
                <a:srgbClr val="000000"/>
              </a:solidFill>
              <a:latin typeface="Arial"/>
            </a:endParaRPr>
          </a:p>
        </p:txBody>
      </p:sp>
      <p:sp>
        <p:nvSpPr>
          <p:cNvPr id="130" name="TextBox 122"/>
          <p:cNvSpPr/>
          <p:nvPr/>
        </p:nvSpPr>
        <p:spPr>
          <a:xfrm>
            <a:off x="2286000" y="1152000"/>
            <a:ext cx="54856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Working with Other Groups</a:t>
            </a:r>
            <a:endParaRPr b="0" lang="en-US" sz="3200" spc="-1" strike="noStrike">
              <a:solidFill>
                <a:srgbClr val="000000"/>
              </a:solidFill>
              <a:latin typeface="Arial"/>
            </a:endParaRPr>
          </a:p>
        </p:txBody>
      </p:sp>
      <p:pic>
        <p:nvPicPr>
          <p:cNvPr id="131" name="Picture 1" descr=""/>
          <p:cNvPicPr/>
          <p:nvPr/>
        </p:nvPicPr>
        <p:blipFill>
          <a:blip r:embed="rId1"/>
          <a:stretch/>
        </p:blipFill>
        <p:spPr>
          <a:xfrm>
            <a:off x="6172200" y="1757520"/>
            <a:ext cx="3270600" cy="3270600"/>
          </a:xfrm>
          <a:prstGeom prst="rect">
            <a:avLst/>
          </a:prstGeom>
          <a:ln w="0">
            <a:noFill/>
          </a:ln>
        </p:spPr>
      </p:pic>
    </p:spTree>
  </p:cSld>
  <p:transition spd="slow" advTm="7000">
    <p:fade thruBlk="tru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33" name="PlaceHolder 2"/>
          <p:cNvSpPr>
            <a:spLocks noGrp="1"/>
          </p:cNvSpPr>
          <p:nvPr>
            <p:ph type="subTitle"/>
          </p:nvPr>
        </p:nvSpPr>
        <p:spPr>
          <a:xfrm>
            <a:off x="620640" y="1963800"/>
            <a:ext cx="5565960" cy="124704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endParaRPr b="0" lang="en-US" sz="3200" spc="-1" strike="noStrike">
              <a:solidFill>
                <a:srgbClr val="000000"/>
              </a:solidFill>
              <a:latin typeface="Arial"/>
            </a:endParaRPr>
          </a:p>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have participated in the Morgantown Pride Block Party.</a:t>
            </a:r>
            <a:endParaRPr b="0" lang="en-US" sz="3200" spc="-1" strike="noStrike">
              <a:solidFill>
                <a:srgbClr val="000000"/>
              </a:solidFill>
              <a:latin typeface="Arial"/>
            </a:endParaRPr>
          </a:p>
          <a:p>
            <a:pPr marL="228600" indent="0" algn="ctr">
              <a:lnSpc>
                <a:spcPct val="90000"/>
              </a:lnSpc>
              <a:spcBef>
                <a:spcPts val="1001"/>
              </a:spcBef>
              <a:buNone/>
              <a:tabLst>
                <a:tab algn="l" pos="0"/>
              </a:tabLst>
            </a:pPr>
            <a:endParaRPr b="0" lang="en-US" sz="3200" spc="-1" strike="noStrike">
              <a:solidFill>
                <a:srgbClr val="000000"/>
              </a:solidFill>
              <a:latin typeface="Arial"/>
            </a:endParaRPr>
          </a:p>
          <a:p>
            <a:pPr marL="228600" indent="0" algn="ctr">
              <a:lnSpc>
                <a:spcPct val="90000"/>
              </a:lnSpc>
              <a:spcBef>
                <a:spcPts val="1001"/>
              </a:spcBef>
              <a:buNone/>
              <a:tabLst>
                <a:tab algn="l" pos="0"/>
              </a:tabLst>
            </a:pPr>
            <a:endParaRPr b="0" lang="en-US" sz="3200" spc="-1" strike="noStrike">
              <a:solidFill>
                <a:srgbClr val="000000"/>
              </a:solidFill>
              <a:latin typeface="Arial"/>
            </a:endParaRPr>
          </a:p>
        </p:txBody>
      </p:sp>
      <p:sp>
        <p:nvSpPr>
          <p:cNvPr id="134" name="TextBox 125"/>
          <p:cNvSpPr/>
          <p:nvPr/>
        </p:nvSpPr>
        <p:spPr>
          <a:xfrm>
            <a:off x="2286000" y="1152000"/>
            <a:ext cx="54856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Working with Other Groups</a:t>
            </a:r>
            <a:endParaRPr b="0" lang="en-US" sz="3200" spc="-1" strike="noStrike">
              <a:solidFill>
                <a:srgbClr val="000000"/>
              </a:solidFill>
              <a:latin typeface="Arial"/>
            </a:endParaRPr>
          </a:p>
        </p:txBody>
      </p:sp>
      <p:pic>
        <p:nvPicPr>
          <p:cNvPr id="135" name="Picture 2" descr=""/>
          <p:cNvPicPr/>
          <p:nvPr/>
        </p:nvPicPr>
        <p:blipFill>
          <a:blip r:embed="rId1"/>
          <a:stretch/>
        </p:blipFill>
        <p:spPr>
          <a:xfrm>
            <a:off x="6437160" y="1698120"/>
            <a:ext cx="3189600" cy="3565800"/>
          </a:xfrm>
          <a:prstGeom prst="rect">
            <a:avLst/>
          </a:prstGeom>
          <a:ln w="0">
            <a:noFill/>
          </a:ln>
        </p:spPr>
      </p:pic>
    </p:spTree>
  </p:cSld>
  <p:transition spd="slow" advTm="7000">
    <p:fade thruBlk="true"/>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37" name="PlaceHolder 2"/>
          <p:cNvSpPr>
            <a:spLocks noGrp="1"/>
          </p:cNvSpPr>
          <p:nvPr>
            <p:ph type="subTitle"/>
          </p:nvPr>
        </p:nvSpPr>
        <p:spPr>
          <a:xfrm>
            <a:off x="408240" y="1698120"/>
            <a:ext cx="5059800" cy="145908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endParaRPr b="0" lang="en-US" sz="3200" spc="-1" strike="noStrike">
              <a:solidFill>
                <a:srgbClr val="000000"/>
              </a:solidFill>
              <a:latin typeface="Arial"/>
            </a:endParaRPr>
          </a:p>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participated in the 2020 WVU “I Belong” event.</a:t>
            </a:r>
            <a:endParaRPr b="0" lang="en-US" sz="3200" spc="-1" strike="noStrike">
              <a:solidFill>
                <a:srgbClr val="000000"/>
              </a:solidFill>
              <a:latin typeface="Arial"/>
            </a:endParaRPr>
          </a:p>
          <a:p>
            <a:pPr marL="228600" indent="0" algn="ctr">
              <a:lnSpc>
                <a:spcPct val="90000"/>
              </a:lnSpc>
              <a:spcBef>
                <a:spcPts val="1001"/>
              </a:spcBef>
              <a:buNone/>
              <a:tabLst>
                <a:tab algn="l" pos="0"/>
              </a:tabLst>
            </a:pPr>
            <a:endParaRPr b="0" lang="en-US" sz="3200" spc="-1" strike="noStrike">
              <a:solidFill>
                <a:srgbClr val="000000"/>
              </a:solidFill>
              <a:latin typeface="Arial"/>
            </a:endParaRPr>
          </a:p>
        </p:txBody>
      </p:sp>
      <p:sp>
        <p:nvSpPr>
          <p:cNvPr id="138" name="TextBox 128"/>
          <p:cNvSpPr/>
          <p:nvPr/>
        </p:nvSpPr>
        <p:spPr>
          <a:xfrm>
            <a:off x="2286000" y="1152000"/>
            <a:ext cx="54856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Working with Other Groups</a:t>
            </a:r>
            <a:endParaRPr b="0" lang="en-US" sz="3200" spc="-1" strike="noStrike">
              <a:solidFill>
                <a:srgbClr val="000000"/>
              </a:solidFill>
              <a:latin typeface="Arial"/>
            </a:endParaRPr>
          </a:p>
        </p:txBody>
      </p:sp>
      <p:pic>
        <p:nvPicPr>
          <p:cNvPr id="139" name="Picture 2" descr=""/>
          <p:cNvPicPr/>
          <p:nvPr/>
        </p:nvPicPr>
        <p:blipFill>
          <a:blip r:embed="rId1"/>
          <a:stretch/>
        </p:blipFill>
        <p:spPr>
          <a:xfrm>
            <a:off x="6068160" y="1785600"/>
            <a:ext cx="3398760" cy="3454560"/>
          </a:xfrm>
          <a:prstGeom prst="rect">
            <a:avLst/>
          </a:prstGeom>
          <a:ln w="0">
            <a:noFill/>
          </a:ln>
        </p:spPr>
      </p:pic>
    </p:spTree>
  </p:cSld>
  <p:transition spd="slow" advTm="7000">
    <p:fade thruBlk="true"/>
  </p:transition>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41" name="PlaceHolder 2"/>
          <p:cNvSpPr>
            <a:spLocks noGrp="1"/>
          </p:cNvSpPr>
          <p:nvPr>
            <p:ph type="subTitle"/>
          </p:nvPr>
        </p:nvSpPr>
        <p:spPr>
          <a:xfrm>
            <a:off x="685800" y="2286000"/>
            <a:ext cx="8685720" cy="273276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continue to publicize the work of the Greater Morgantown Interfaith Association, NAACP, WVU Native American Studies Program, WVU LGBTQ Center, Dismantling Racism Together, PFLAG, and other groups.</a:t>
            </a:r>
            <a:endParaRPr b="0" lang="en-US" sz="3200" spc="-1" strike="noStrike">
              <a:solidFill>
                <a:srgbClr val="000000"/>
              </a:solidFill>
              <a:latin typeface="Arial"/>
            </a:endParaRPr>
          </a:p>
        </p:txBody>
      </p:sp>
      <p:sp>
        <p:nvSpPr>
          <p:cNvPr id="142" name="TextBox 131"/>
          <p:cNvSpPr/>
          <p:nvPr/>
        </p:nvSpPr>
        <p:spPr>
          <a:xfrm>
            <a:off x="2286000" y="1282680"/>
            <a:ext cx="54856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Working with Other Groups</a:t>
            </a:r>
            <a:endParaRPr b="0" lang="en-US" sz="3200" spc="-1" strike="noStrike">
              <a:solidFill>
                <a:srgbClr val="000000"/>
              </a:solidFill>
              <a:latin typeface="Arial"/>
            </a:endParaRPr>
          </a:p>
        </p:txBody>
      </p:sp>
    </p:spTree>
  </p:cSld>
  <p:transition spd="slow" advTm="13000">
    <p:fade thruBlk="true"/>
  </p:transition>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44" name="PlaceHolder 2"/>
          <p:cNvSpPr>
            <a:spLocks noGrp="1"/>
          </p:cNvSpPr>
          <p:nvPr>
            <p:ph type="subTitle"/>
          </p:nvPr>
        </p:nvSpPr>
        <p:spPr>
          <a:xfrm>
            <a:off x="457200" y="2286000"/>
            <a:ext cx="8914320" cy="273276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With the local NAACP group we continue to publicize and support the work of the League of Women Voters in organizing and running the local election Candidates Nights.</a:t>
            </a:r>
            <a:endParaRPr b="0" lang="en-US" sz="3200" spc="-1" strike="noStrike">
              <a:solidFill>
                <a:srgbClr val="000000"/>
              </a:solidFill>
              <a:latin typeface="Arial"/>
            </a:endParaRPr>
          </a:p>
        </p:txBody>
      </p:sp>
      <p:sp>
        <p:nvSpPr>
          <p:cNvPr id="145" name="TextBox 4"/>
          <p:cNvSpPr/>
          <p:nvPr/>
        </p:nvSpPr>
        <p:spPr>
          <a:xfrm>
            <a:off x="2286000" y="1282680"/>
            <a:ext cx="57142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Working with Other Groups</a:t>
            </a:r>
            <a:endParaRPr b="0" lang="en-US" sz="3200" spc="-1" strike="noStrike">
              <a:solidFill>
                <a:srgbClr val="000000"/>
              </a:solidFill>
              <a:latin typeface="Arial"/>
            </a:endParaRPr>
          </a:p>
        </p:txBody>
      </p:sp>
    </p:spTree>
  </p:cSld>
  <p:transition spd="slow" advTm="13000">
    <p:fade thruBlk="tru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47" name="PlaceHolder 2"/>
          <p:cNvSpPr>
            <a:spLocks noGrp="1"/>
          </p:cNvSpPr>
          <p:nvPr>
            <p:ph type="subTitle"/>
          </p:nvPr>
        </p:nvSpPr>
        <p:spPr>
          <a:xfrm>
            <a:off x="567360" y="1933560"/>
            <a:ext cx="8346240" cy="114084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distribute a monthly e-newsletter, have a website at ccsjwv.org, and a Facebook page.</a:t>
            </a:r>
            <a:endParaRPr b="0" lang="en-US" sz="3200" spc="-1" strike="noStrike">
              <a:solidFill>
                <a:srgbClr val="000000"/>
              </a:solidFill>
              <a:latin typeface="Arial"/>
            </a:endParaRPr>
          </a:p>
        </p:txBody>
      </p:sp>
      <p:sp>
        <p:nvSpPr>
          <p:cNvPr id="148" name="TextBox 134"/>
          <p:cNvSpPr/>
          <p:nvPr/>
        </p:nvSpPr>
        <p:spPr>
          <a:xfrm>
            <a:off x="4041720" y="1141200"/>
            <a:ext cx="194832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Publicity</a:t>
            </a:r>
            <a:endParaRPr b="0" lang="en-US" sz="3200" spc="-1" strike="noStrike">
              <a:solidFill>
                <a:srgbClr val="000000"/>
              </a:solidFill>
              <a:latin typeface="Arial"/>
            </a:endParaRPr>
          </a:p>
        </p:txBody>
      </p:sp>
      <p:pic>
        <p:nvPicPr>
          <p:cNvPr id="149" name="Picture 2" descr=""/>
          <p:cNvPicPr/>
          <p:nvPr/>
        </p:nvPicPr>
        <p:blipFill>
          <a:blip r:embed="rId1"/>
          <a:stretch/>
        </p:blipFill>
        <p:spPr>
          <a:xfrm>
            <a:off x="400320" y="2897280"/>
            <a:ext cx="8879760" cy="1338480"/>
          </a:xfrm>
          <a:prstGeom prst="rect">
            <a:avLst/>
          </a:prstGeom>
          <a:ln w="0">
            <a:noFill/>
          </a:ln>
        </p:spPr>
      </p:pic>
      <p:pic>
        <p:nvPicPr>
          <p:cNvPr id="150" name="Picture 6" descr=""/>
          <p:cNvPicPr/>
          <p:nvPr/>
        </p:nvPicPr>
        <p:blipFill>
          <a:blip r:embed="rId2"/>
          <a:stretch/>
        </p:blipFill>
        <p:spPr>
          <a:xfrm>
            <a:off x="3994560" y="4400640"/>
            <a:ext cx="2543040" cy="1138680"/>
          </a:xfrm>
          <a:prstGeom prst="rect">
            <a:avLst/>
          </a:prstGeom>
          <a:ln w="0">
            <a:noFill/>
          </a:ln>
        </p:spPr>
      </p:pic>
    </p:spTree>
  </p:cSld>
  <p:transition spd="slow" advTm="13000">
    <p:fade thruBlk="tru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47" name="PlaceHolder 2"/>
          <p:cNvSpPr>
            <a:spLocks noGrp="1"/>
          </p:cNvSpPr>
          <p:nvPr>
            <p:ph type="subTitle"/>
          </p:nvPr>
        </p:nvSpPr>
        <p:spPr>
          <a:xfrm>
            <a:off x="916200" y="1828800"/>
            <a:ext cx="8227440" cy="273276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CCSJ’s mission is to bring together people from throughout the Morgantown and nearby areas dedicated to promoting the principles of social, environmental, and economic justice.</a:t>
            </a:r>
            <a:endParaRPr b="0" lang="en-US" sz="3200" spc="-1" strike="noStrike">
              <a:solidFill>
                <a:srgbClr val="000000"/>
              </a:solidFill>
              <a:latin typeface="Arial"/>
            </a:endParaRPr>
          </a:p>
        </p:txBody>
      </p:sp>
      <p:sp>
        <p:nvSpPr>
          <p:cNvPr id="48" name="TextBox 47"/>
          <p:cNvSpPr/>
          <p:nvPr/>
        </p:nvSpPr>
        <p:spPr>
          <a:xfrm>
            <a:off x="4114800" y="1207080"/>
            <a:ext cx="18280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Mission</a:t>
            </a:r>
            <a:endParaRPr b="0" lang="en-US" sz="3200" spc="-1" strike="noStrike">
              <a:solidFill>
                <a:srgbClr val="000000"/>
              </a:solidFill>
              <a:latin typeface="Arial"/>
            </a:endParaRPr>
          </a:p>
        </p:txBody>
      </p:sp>
    </p:spTree>
  </p:cSld>
  <p:transition spd="slow" advTm="10000">
    <p:fade thruBlk="tru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52" name="PlaceHolder 2"/>
          <p:cNvSpPr>
            <a:spLocks noGrp="1"/>
          </p:cNvSpPr>
          <p:nvPr>
            <p:ph type="subTitle"/>
          </p:nvPr>
        </p:nvSpPr>
        <p:spPr>
          <a:xfrm>
            <a:off x="576000" y="1933560"/>
            <a:ext cx="8227440" cy="114084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appreciate financial support received from the City of Morgantown and FirstEnergy Foundation for our projects.</a:t>
            </a:r>
            <a:endParaRPr b="0" lang="en-US" sz="3200" spc="-1" strike="noStrike">
              <a:solidFill>
                <a:srgbClr val="000000"/>
              </a:solidFill>
              <a:latin typeface="Arial"/>
            </a:endParaRPr>
          </a:p>
        </p:txBody>
      </p:sp>
      <p:sp>
        <p:nvSpPr>
          <p:cNvPr id="153" name="TextBox 134"/>
          <p:cNvSpPr/>
          <p:nvPr/>
        </p:nvSpPr>
        <p:spPr>
          <a:xfrm>
            <a:off x="3994560" y="1141200"/>
            <a:ext cx="18716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3200" spc="-1" strike="noStrike">
              <a:solidFill>
                <a:srgbClr val="000000"/>
              </a:solidFill>
              <a:latin typeface="Arial"/>
              <a:ea typeface="DejaVu Sans"/>
            </a:endParaRPr>
          </a:p>
        </p:txBody>
      </p:sp>
      <p:sp>
        <p:nvSpPr>
          <p:cNvPr id="154" name="TextBox 3"/>
          <p:cNvSpPr/>
          <p:nvPr/>
        </p:nvSpPr>
        <p:spPr>
          <a:xfrm>
            <a:off x="3895200" y="1141200"/>
            <a:ext cx="209952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3200" spc="-1" strike="noStrike">
                <a:solidFill>
                  <a:srgbClr val="ffffff"/>
                </a:solidFill>
                <a:latin typeface="Arial"/>
                <a:ea typeface="DejaVu Sans"/>
              </a:rPr>
              <a:t>Funding</a:t>
            </a:r>
            <a:endParaRPr b="0" lang="en-US" sz="3200" spc="-1" strike="noStrike">
              <a:solidFill>
                <a:srgbClr val="000000"/>
              </a:solidFill>
              <a:latin typeface="Arial"/>
            </a:endParaRPr>
          </a:p>
        </p:txBody>
      </p:sp>
      <p:pic>
        <p:nvPicPr>
          <p:cNvPr id="155" name="Picture 4" descr=""/>
          <p:cNvPicPr/>
          <p:nvPr/>
        </p:nvPicPr>
        <p:blipFill>
          <a:blip r:embed="rId1"/>
          <a:stretch/>
        </p:blipFill>
        <p:spPr>
          <a:xfrm>
            <a:off x="822240" y="3611880"/>
            <a:ext cx="4626360" cy="1204560"/>
          </a:xfrm>
          <a:prstGeom prst="rect">
            <a:avLst/>
          </a:prstGeom>
          <a:ln w="0">
            <a:solidFill>
              <a:srgbClr val="000000"/>
            </a:solidFill>
          </a:ln>
        </p:spPr>
      </p:pic>
      <p:pic>
        <p:nvPicPr>
          <p:cNvPr id="156" name="Picture 8" descr=""/>
          <p:cNvPicPr/>
          <p:nvPr/>
        </p:nvPicPr>
        <p:blipFill>
          <a:blip r:embed="rId2"/>
          <a:stretch/>
        </p:blipFill>
        <p:spPr>
          <a:xfrm>
            <a:off x="6319080" y="3546360"/>
            <a:ext cx="2936880" cy="1269720"/>
          </a:xfrm>
          <a:prstGeom prst="rect">
            <a:avLst/>
          </a:prstGeom>
          <a:ln w="0">
            <a:noFill/>
          </a:ln>
        </p:spPr>
      </p:pic>
    </p:spTree>
  </p:cSld>
  <p:transition spd="slow" advTm="13000">
    <p:fade thruBlk="tru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58" name="PlaceHolder 2"/>
          <p:cNvSpPr>
            <a:spLocks noGrp="1"/>
          </p:cNvSpPr>
          <p:nvPr>
            <p:ph type="subTitle"/>
          </p:nvPr>
        </p:nvSpPr>
        <p:spPr>
          <a:xfrm>
            <a:off x="228600" y="1706400"/>
            <a:ext cx="9599400" cy="235152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were honored to receive one of the Morgantown/Monongalia County League of Women Voters’ first social justice awards in 2015 and received recognition from the Morgantown Human Rights Commission in 2017.  </a:t>
            </a:r>
            <a:endParaRPr b="0" lang="en-US" sz="3200" spc="-1" strike="noStrike">
              <a:solidFill>
                <a:srgbClr val="000000"/>
              </a:solidFill>
              <a:latin typeface="Arial"/>
            </a:endParaRPr>
          </a:p>
        </p:txBody>
      </p:sp>
      <p:sp>
        <p:nvSpPr>
          <p:cNvPr id="159" name="TextBox 137"/>
          <p:cNvSpPr/>
          <p:nvPr/>
        </p:nvSpPr>
        <p:spPr>
          <a:xfrm>
            <a:off x="4151520" y="1064520"/>
            <a:ext cx="194220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Honors</a:t>
            </a:r>
            <a:endParaRPr b="0" lang="en-US" sz="3200" spc="-1" strike="noStrike">
              <a:solidFill>
                <a:srgbClr val="000000"/>
              </a:solidFill>
              <a:latin typeface="Arial"/>
            </a:endParaRPr>
          </a:p>
        </p:txBody>
      </p:sp>
      <p:pic>
        <p:nvPicPr>
          <p:cNvPr id="160" name="Picture 4" descr=""/>
          <p:cNvPicPr/>
          <p:nvPr/>
        </p:nvPicPr>
        <p:blipFill>
          <a:blip r:embed="rId1"/>
          <a:stretch/>
        </p:blipFill>
        <p:spPr>
          <a:xfrm rot="5400000">
            <a:off x="562680" y="3636000"/>
            <a:ext cx="1644480" cy="2128680"/>
          </a:xfrm>
          <a:prstGeom prst="rect">
            <a:avLst/>
          </a:prstGeom>
          <a:ln w="0">
            <a:noFill/>
          </a:ln>
        </p:spPr>
      </p:pic>
      <p:pic>
        <p:nvPicPr>
          <p:cNvPr id="161" name="Picture 1" descr=""/>
          <p:cNvPicPr/>
          <p:nvPr/>
        </p:nvPicPr>
        <p:blipFill>
          <a:blip r:embed="rId2"/>
          <a:srcRect l="6183" t="7563" r="3814" b="3952"/>
          <a:stretch/>
        </p:blipFill>
        <p:spPr>
          <a:xfrm>
            <a:off x="7886880" y="3488400"/>
            <a:ext cx="1540800" cy="2051640"/>
          </a:xfrm>
          <a:prstGeom prst="rect">
            <a:avLst/>
          </a:prstGeom>
          <a:ln w="0">
            <a:noFill/>
          </a:ln>
        </p:spPr>
      </p:pic>
    </p:spTree>
  </p:cSld>
  <p:transition spd="slow" advTm="13000">
    <p:fade thruBlk="true"/>
  </p:transition>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163" name="PlaceHolder 2"/>
          <p:cNvSpPr>
            <a:spLocks noGrp="1"/>
          </p:cNvSpPr>
          <p:nvPr>
            <p:ph type="subTitle"/>
          </p:nvPr>
        </p:nvSpPr>
        <p:spPr>
          <a:xfrm>
            <a:off x="685800" y="2057400"/>
            <a:ext cx="8685000" cy="2732760"/>
          </a:xfrm>
          <a:prstGeom prst="rect">
            <a:avLst/>
          </a:prstGeom>
          <a:noFill/>
          <a:ln w="0">
            <a:noFill/>
          </a:ln>
        </p:spPr>
        <p:txBody>
          <a:bodyPr lIns="0" rIns="0" tIns="0" bIns="0" anchor="t">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hope through our actions and the support of so many people in the community that we will continue to address issues of social justice to keep Morgantown a welcoming, open, inclusive community dedicated to treating one another with civility and respect.</a:t>
            </a:r>
            <a:endParaRPr b="0" lang="en-US" sz="3200" spc="-1" strike="noStrike">
              <a:solidFill>
                <a:srgbClr val="000000"/>
              </a:solidFill>
              <a:latin typeface="Arial"/>
            </a:endParaRPr>
          </a:p>
        </p:txBody>
      </p:sp>
      <p:sp>
        <p:nvSpPr>
          <p:cNvPr id="164" name="TextBox 140"/>
          <p:cNvSpPr/>
          <p:nvPr/>
        </p:nvSpPr>
        <p:spPr>
          <a:xfrm>
            <a:off x="3803760" y="1282680"/>
            <a:ext cx="25138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The Future</a:t>
            </a:r>
            <a:endParaRPr b="0" lang="en-US" sz="3200" spc="-1" strike="noStrike">
              <a:solidFill>
                <a:srgbClr val="000000"/>
              </a:solidFill>
              <a:latin typeface="Arial"/>
            </a:endParaRPr>
          </a:p>
        </p:txBody>
      </p:sp>
    </p:spTree>
  </p:cSld>
  <p:transition spd="slow" advTm="13000">
    <p:fade thruBlk="tru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50" name="PlaceHolder 2"/>
          <p:cNvSpPr>
            <a:spLocks noGrp="1"/>
          </p:cNvSpPr>
          <p:nvPr>
            <p:ph type="subTitle"/>
          </p:nvPr>
        </p:nvSpPr>
        <p:spPr>
          <a:xfrm>
            <a:off x="860040" y="1936080"/>
            <a:ext cx="8227440" cy="273276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Initially we lobbied on behalf of the Civil Rights Team Project, a program of the Civil Rights Division of the West Virginia Attorney General’s office to address bullying and discrimination in schools.</a:t>
            </a:r>
            <a:endParaRPr b="0" lang="en-US" sz="3200" spc="-1" strike="noStrike">
              <a:solidFill>
                <a:srgbClr val="000000"/>
              </a:solidFill>
              <a:latin typeface="Arial"/>
            </a:endParaRPr>
          </a:p>
        </p:txBody>
      </p:sp>
      <p:sp>
        <p:nvSpPr>
          <p:cNvPr id="51" name="TextBox 50"/>
          <p:cNvSpPr/>
          <p:nvPr/>
        </p:nvSpPr>
        <p:spPr>
          <a:xfrm>
            <a:off x="1974960" y="1143000"/>
            <a:ext cx="61988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Human Rights and Civil Rights</a:t>
            </a:r>
            <a:endParaRPr b="0" lang="en-US" sz="3200" spc="-1" strike="noStrike">
              <a:solidFill>
                <a:srgbClr val="000000"/>
              </a:solidFill>
              <a:latin typeface="Arial"/>
            </a:endParaRPr>
          </a:p>
        </p:txBody>
      </p:sp>
    </p:spTree>
  </p:cSld>
  <p:transition spd="slow" advTm="13000">
    <p:fade thruBlk="tru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53" name="PlaceHolder 2"/>
          <p:cNvSpPr>
            <a:spLocks noGrp="1"/>
          </p:cNvSpPr>
          <p:nvPr>
            <p:ph type="subTitle"/>
          </p:nvPr>
        </p:nvSpPr>
        <p:spPr>
          <a:xfrm>
            <a:off x="914400" y="1600200"/>
            <a:ext cx="8227440" cy="273276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CCSJ members revised the City of Morgantown’s ordinance to establish a Human Rights Commission in 2001.</a:t>
            </a:r>
            <a:endParaRPr b="0" lang="en-US" sz="3200" spc="-1" strike="noStrike">
              <a:solidFill>
                <a:srgbClr val="000000"/>
              </a:solidFill>
              <a:latin typeface="Arial"/>
            </a:endParaRPr>
          </a:p>
        </p:txBody>
      </p:sp>
      <p:sp>
        <p:nvSpPr>
          <p:cNvPr id="54" name="TextBox 53"/>
          <p:cNvSpPr/>
          <p:nvPr/>
        </p:nvSpPr>
        <p:spPr>
          <a:xfrm>
            <a:off x="1974960" y="1143360"/>
            <a:ext cx="61984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Human Rights and Civil Rights</a:t>
            </a:r>
            <a:endParaRPr b="0" lang="en-US" sz="3200" spc="-1" strike="noStrike">
              <a:solidFill>
                <a:srgbClr val="000000"/>
              </a:solidFill>
              <a:latin typeface="Arial"/>
            </a:endParaRPr>
          </a:p>
        </p:txBody>
      </p:sp>
    </p:spTree>
  </p:cSld>
  <mc:AlternateContent>
    <mc:Choice Requires="p14">
      <p:transition spd="slow" advTm="8000" p14:dur="2000">
        <p:fade thruBlk="true"/>
      </p:transition>
    </mc:Choice>
    <mc:Fallback>
      <p:transition spd="slow" advTm="8000">
        <p:fade thruBlk="tru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56" name="PlaceHolder 2"/>
          <p:cNvSpPr>
            <a:spLocks noGrp="1"/>
          </p:cNvSpPr>
          <p:nvPr>
            <p:ph type="subTitle"/>
          </p:nvPr>
        </p:nvSpPr>
        <p:spPr>
          <a:xfrm>
            <a:off x="457200" y="2057400"/>
            <a:ext cx="9143640" cy="318852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Since then, we have supported the commission’s work to make Morgantown a more inclusive city by endorsing their resolutions on marriage equality; the Rights of Immigrants, Refugees and Asylees; non-discrimination in housing and employment; and the importance of welcoming everyone to the Morgantown area.</a:t>
            </a:r>
            <a:endParaRPr b="0" lang="en-US" sz="3200" spc="-1" strike="noStrike">
              <a:solidFill>
                <a:srgbClr val="000000"/>
              </a:solidFill>
              <a:latin typeface="Arial"/>
            </a:endParaRPr>
          </a:p>
        </p:txBody>
      </p:sp>
      <p:sp>
        <p:nvSpPr>
          <p:cNvPr id="57" name="TextBox 56"/>
          <p:cNvSpPr/>
          <p:nvPr/>
        </p:nvSpPr>
        <p:spPr>
          <a:xfrm>
            <a:off x="1974960" y="1143360"/>
            <a:ext cx="61984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Human Rights and Civil Rights</a:t>
            </a:r>
            <a:endParaRPr b="0" lang="en-US" sz="3200" spc="-1" strike="noStrike">
              <a:solidFill>
                <a:srgbClr val="000000"/>
              </a:solidFill>
              <a:latin typeface="Arial"/>
            </a:endParaRPr>
          </a:p>
        </p:txBody>
      </p:sp>
    </p:spTree>
  </p:cSld>
  <mc:AlternateContent>
    <mc:Choice Requires="p14">
      <p:transition spd="slow" advTm="15000" p14:dur="2000">
        <p:fade thruBlk="true"/>
      </p:transition>
    </mc:Choice>
    <mc:Fallback>
      <p:transition spd="slow" advTm="15000">
        <p:fade thruBlk="tru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59" name="PlaceHolder 2"/>
          <p:cNvSpPr>
            <a:spLocks noGrp="1"/>
          </p:cNvSpPr>
          <p:nvPr>
            <p:ph type="subTitle"/>
          </p:nvPr>
        </p:nvSpPr>
        <p:spPr>
          <a:xfrm>
            <a:off x="914400" y="1838520"/>
            <a:ext cx="8227440" cy="318852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We have publicly supported the Morgantown City Council’s proposed resolutions on land acknowledgement, Indigenous People’s Day, and CROWN non-discrimination efforts, as well as Council’s establishment of the Civilian Police Review and Advisory Board.</a:t>
            </a:r>
            <a:endParaRPr b="0" lang="en-US" sz="3200" spc="-1" strike="noStrike">
              <a:solidFill>
                <a:srgbClr val="000000"/>
              </a:solidFill>
              <a:latin typeface="Arial"/>
            </a:endParaRPr>
          </a:p>
        </p:txBody>
      </p:sp>
      <p:sp>
        <p:nvSpPr>
          <p:cNvPr id="60" name="TextBox 62"/>
          <p:cNvSpPr/>
          <p:nvPr/>
        </p:nvSpPr>
        <p:spPr>
          <a:xfrm>
            <a:off x="2030400" y="1143360"/>
            <a:ext cx="61984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Human Rights and Civil Rights</a:t>
            </a:r>
            <a:endParaRPr b="0" lang="en-US" sz="3200" spc="-1" strike="noStrike">
              <a:solidFill>
                <a:srgbClr val="000000"/>
              </a:solidFill>
              <a:latin typeface="Arial"/>
            </a:endParaRPr>
          </a:p>
        </p:txBody>
      </p:sp>
    </p:spTree>
  </p:cSld>
  <p:transition spd="slow" advTm="13000">
    <p:fade thruBlk="tru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62" name="PlaceHolder 2"/>
          <p:cNvSpPr>
            <a:spLocks noGrp="1"/>
          </p:cNvSpPr>
          <p:nvPr>
            <p:ph type="subTitle"/>
          </p:nvPr>
        </p:nvSpPr>
        <p:spPr>
          <a:xfrm>
            <a:off x="731520" y="1828800"/>
            <a:ext cx="8227440" cy="318852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In 2003, we testified at the public hearing that the West Virginia Advisory Committee to the U.S. Commission on Civil Rights held at the WVU College of Law.</a:t>
            </a:r>
            <a:endParaRPr b="0" lang="en-US" sz="3200" spc="-1" strike="noStrike">
              <a:solidFill>
                <a:srgbClr val="000000"/>
              </a:solidFill>
              <a:latin typeface="Arial"/>
            </a:endParaRPr>
          </a:p>
        </p:txBody>
      </p:sp>
      <p:sp>
        <p:nvSpPr>
          <p:cNvPr id="63" name="TextBox 59"/>
          <p:cNvSpPr/>
          <p:nvPr/>
        </p:nvSpPr>
        <p:spPr>
          <a:xfrm>
            <a:off x="2030400" y="1143360"/>
            <a:ext cx="619848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Human Rights and Civil Rights</a:t>
            </a:r>
            <a:endParaRPr b="0" lang="en-US" sz="3200" spc="-1" strike="noStrike">
              <a:solidFill>
                <a:srgbClr val="000000"/>
              </a:solidFill>
              <a:latin typeface="Arial"/>
            </a:endParaRPr>
          </a:p>
        </p:txBody>
      </p:sp>
    </p:spTree>
  </p:cSld>
  <p:transition spd="slow" advTm="10000">
    <p:fade thruBlk="tru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1261800" y="128160"/>
            <a:ext cx="7541640" cy="934200"/>
          </a:xfrm>
          <a:prstGeom prst="rect">
            <a:avLst/>
          </a:prstGeom>
          <a:noFill/>
          <a:ln w="0">
            <a:noFill/>
          </a:ln>
        </p:spPr>
        <p:txBody>
          <a:bodyPr lIns="0" rIns="0" tIns="0" bIns="0" anchor="ctr">
            <a:normAutofit/>
          </a:bodyPr>
          <a:p>
            <a:pPr indent="0" algn="ctr">
              <a:lnSpc>
                <a:spcPct val="90000"/>
              </a:lnSpc>
              <a:buNone/>
              <a:tabLst>
                <a:tab algn="l" pos="0"/>
              </a:tabLst>
            </a:pPr>
            <a:r>
              <a:rPr b="0" lang="en-US" sz="2400" spc="-1" strike="noStrike">
                <a:solidFill>
                  <a:srgbClr val="ffffff"/>
                </a:solidFill>
                <a:latin typeface="Arial"/>
                <a:ea typeface="DejaVu Sans"/>
              </a:rPr>
              <a:t>Community Coalition for Social Justice</a:t>
            </a:r>
            <a:endParaRPr b="0" lang="en-US" sz="2400" spc="-1" strike="noStrike">
              <a:solidFill>
                <a:srgbClr val="000000"/>
              </a:solidFill>
              <a:latin typeface="Arial"/>
            </a:endParaRPr>
          </a:p>
        </p:txBody>
      </p:sp>
      <p:sp>
        <p:nvSpPr>
          <p:cNvPr id="65" name="PlaceHolder 2"/>
          <p:cNvSpPr>
            <a:spLocks noGrp="1"/>
          </p:cNvSpPr>
          <p:nvPr>
            <p:ph type="subTitle"/>
          </p:nvPr>
        </p:nvSpPr>
        <p:spPr>
          <a:xfrm>
            <a:off x="877680" y="2057400"/>
            <a:ext cx="8227440" cy="2055240"/>
          </a:xfrm>
          <a:prstGeom prst="rect">
            <a:avLst/>
          </a:prstGeom>
          <a:noFill/>
          <a:ln w="0">
            <a:noFill/>
          </a:ln>
        </p:spPr>
        <p:txBody>
          <a:bodyPr lIns="0" rIns="0" tIns="0" bIns="0" anchor="ctr">
            <a:noAutofit/>
          </a:bodyPr>
          <a:p>
            <a:pPr marL="228600" indent="0" algn="ctr">
              <a:lnSpc>
                <a:spcPct val="90000"/>
              </a:lnSpc>
              <a:spcBef>
                <a:spcPts val="1001"/>
              </a:spcBef>
              <a:buNone/>
              <a:tabLst>
                <a:tab algn="l" pos="0"/>
              </a:tabLst>
            </a:pPr>
            <a:r>
              <a:rPr b="0" lang="en-US" sz="3200" spc="-1" strike="noStrike">
                <a:solidFill>
                  <a:srgbClr val="ffffff"/>
                </a:solidFill>
                <a:latin typeface="Arial"/>
                <a:ea typeface="DejaVu Sans"/>
              </a:rPr>
              <a:t>From 2007 through 2023, we conducted family-friendly annual Martin Luther King Jr. Day Celebrations, mostly at the Metropolitan Theatre in Morgantown.</a:t>
            </a:r>
            <a:endParaRPr b="0" lang="en-US" sz="3200" spc="-1" strike="noStrike">
              <a:solidFill>
                <a:srgbClr val="000000"/>
              </a:solidFill>
              <a:latin typeface="Arial"/>
            </a:endParaRPr>
          </a:p>
        </p:txBody>
      </p:sp>
      <p:sp>
        <p:nvSpPr>
          <p:cNvPr id="66" name="TextBox 65"/>
          <p:cNvSpPr/>
          <p:nvPr/>
        </p:nvSpPr>
        <p:spPr>
          <a:xfrm>
            <a:off x="969840" y="1143360"/>
            <a:ext cx="8173440" cy="54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pc="-1" strike="noStrike">
                <a:solidFill>
                  <a:srgbClr val="ffffff"/>
                </a:solidFill>
                <a:latin typeface="Arial"/>
                <a:ea typeface="DejaVu Sans"/>
              </a:rPr>
              <a:t>Martin Luther King Jr. Celebration Events</a:t>
            </a:r>
            <a:endParaRPr b="0" lang="en-US" sz="3200" spc="-1" strike="noStrike">
              <a:solidFill>
                <a:srgbClr val="000000"/>
              </a:solidFill>
              <a:latin typeface="Arial"/>
            </a:endParaRPr>
          </a:p>
        </p:txBody>
      </p:sp>
    </p:spTree>
  </p:cSld>
  <p:transition spd="slow" advTm="8000">
    <p:fade thruBlk="tru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1494</TotalTime>
  <Application>LibreOffice/7.4.7.2$Windows_X86_64 LibreOffice_project/723314e595e8007d3cf785c16538505a1c878ca5</Application>
  <AppVersion>15.0000</AppVersion>
  <Words>953</Words>
  <Paragraphs>93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2023-08-10T11:07:01Z</dcterms:created>
  <dc:creator>Barb Howe</dc:creator>
  <dc:description/>
  <dc:language>en-US</dc:language>
  <cp:lastModifiedBy/>
  <dcterms:modified xsi:type="dcterms:W3CDTF">2023-08-30T11:26:31Z</dcterms:modified>
  <cp:revision>57</cp:revision>
  <dc:subject/>
  <dc:title>Metropolis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Custom</vt:lpwstr>
  </property>
  <property fmtid="{D5CDD505-2E9C-101B-9397-08002B2CF9AE}" pid="3" name="Slides">
    <vt:i4>31</vt:i4>
  </property>
</Properties>
</file>